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2" r:id="rId3"/>
    <p:sldId id="272" r:id="rId4"/>
    <p:sldId id="258" r:id="rId5"/>
    <p:sldId id="259" r:id="rId6"/>
    <p:sldId id="260" r:id="rId7"/>
    <p:sldId id="273" r:id="rId8"/>
    <p:sldId id="274" r:id="rId9"/>
    <p:sldId id="261" r:id="rId10"/>
    <p:sldId id="262" r:id="rId11"/>
    <p:sldId id="263" r:id="rId12"/>
    <p:sldId id="264" r:id="rId13"/>
    <p:sldId id="268" r:id="rId14"/>
    <p:sldId id="276" r:id="rId15"/>
    <p:sldId id="275" r:id="rId16"/>
    <p:sldId id="271" r:id="rId17"/>
    <p:sldId id="278" r:id="rId18"/>
    <p:sldId id="270" r:id="rId19"/>
    <p:sldId id="269" r:id="rId20"/>
    <p:sldId id="277"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91" autoAdjust="0"/>
    <p:restoredTop sz="94667" autoAdjust="0"/>
  </p:normalViewPr>
  <p:slideViewPr>
    <p:cSldViewPr>
      <p:cViewPr varScale="1">
        <p:scale>
          <a:sx n="79" d="100"/>
          <a:sy n="79" d="100"/>
        </p:scale>
        <p:origin x="-14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B57395-D6E4-49A3-B0E5-D9CD6F3A1F46}" type="datetimeFigureOut">
              <a:rPr lang="en-US" smtClean="0"/>
              <a:pPr/>
              <a:t>3/21/2011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FDAAE34-640F-42F6-9824-38ACF1AF935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57395-D6E4-49A3-B0E5-D9CD6F3A1F46}" type="datetimeFigureOut">
              <a:rPr lang="en-US" smtClean="0"/>
              <a:pPr/>
              <a:t>3/21/2011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57395-D6E4-49A3-B0E5-D9CD6F3A1F46}" type="datetimeFigureOut">
              <a:rPr lang="en-US" smtClean="0"/>
              <a:pPr/>
              <a:t>3/21/2011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57395-D6E4-49A3-B0E5-D9CD6F3A1F46}" type="datetimeFigureOut">
              <a:rPr lang="en-US" smtClean="0"/>
              <a:pPr/>
              <a:t>3/21/2011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B57395-D6E4-49A3-B0E5-D9CD6F3A1F46}" type="datetimeFigureOut">
              <a:rPr lang="en-US" smtClean="0"/>
              <a:pPr/>
              <a:t>3/21/2011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DAAE34-640F-42F6-9824-38ACF1AF935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B57395-D6E4-49A3-B0E5-D9CD6F3A1F46}" type="datetimeFigureOut">
              <a:rPr lang="en-US" smtClean="0"/>
              <a:pPr/>
              <a:t>3/21/2011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B57395-D6E4-49A3-B0E5-D9CD6F3A1F46}" type="datetimeFigureOut">
              <a:rPr lang="en-US" smtClean="0"/>
              <a:pPr/>
              <a:t>3/21/2011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B57395-D6E4-49A3-B0E5-D9CD6F3A1F46}" type="datetimeFigureOut">
              <a:rPr lang="en-US" smtClean="0"/>
              <a:pPr/>
              <a:t>3/21/2011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57395-D6E4-49A3-B0E5-D9CD6F3A1F46}" type="datetimeFigureOut">
              <a:rPr lang="en-US" smtClean="0"/>
              <a:pPr/>
              <a:t>3/21/2011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B57395-D6E4-49A3-B0E5-D9CD6F3A1F46}" type="datetimeFigureOut">
              <a:rPr lang="en-US" smtClean="0"/>
              <a:pPr/>
              <a:t>3/21/2011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DAAE34-640F-42F6-9824-38ACF1AF935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B57395-D6E4-49A3-B0E5-D9CD6F3A1F46}" type="datetimeFigureOut">
              <a:rPr lang="en-US" smtClean="0"/>
              <a:pPr/>
              <a:t>3/21/2011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FDAAE34-640F-42F6-9824-38ACF1AF935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B57395-D6E4-49A3-B0E5-D9CD6F3A1F46}" type="datetimeFigureOut">
              <a:rPr lang="en-US" smtClean="0"/>
              <a:pPr/>
              <a:t>3/21/2011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DAAE34-640F-42F6-9824-38ACF1AF935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214422"/>
            <a:ext cx="7772400" cy="2255843"/>
          </a:xfrm>
        </p:spPr>
        <p:txBody>
          <a:bodyPr>
            <a:normAutofit fontScale="90000"/>
          </a:bodyPr>
          <a:lstStyle/>
          <a:p>
            <a:pPr algn="ctr"/>
            <a:r>
              <a:rPr lang="en-GB" dirty="0" smtClean="0"/>
              <a:t> Recycling  Textile </a:t>
            </a:r>
            <a:r>
              <a:rPr lang="en-GB" dirty="0" err="1" smtClean="0"/>
              <a:t>Dyebath</a:t>
            </a:r>
            <a:r>
              <a:rPr lang="en-GB" dirty="0" smtClean="0"/>
              <a:t> Using </a:t>
            </a:r>
            <a:r>
              <a:rPr lang="en-GB" dirty="0" smtClean="0"/>
              <a:t>Conventional Methods </a:t>
            </a:r>
            <a:r>
              <a:rPr lang="en-GB" dirty="0" smtClean="0"/>
              <a:t>And </a:t>
            </a:r>
            <a:r>
              <a:rPr lang="en-GB" dirty="0" smtClean="0"/>
              <a:t>Membrane </a:t>
            </a:r>
            <a:r>
              <a:rPr lang="en-GB" dirty="0" smtClean="0"/>
              <a:t>Technology</a:t>
            </a:r>
            <a:endParaRPr lang="en-GB" dirty="0"/>
          </a:p>
        </p:txBody>
      </p:sp>
      <p:sp>
        <p:nvSpPr>
          <p:cNvPr id="3" name="Subtitle 2"/>
          <p:cNvSpPr>
            <a:spLocks noGrp="1"/>
          </p:cNvSpPr>
          <p:nvPr>
            <p:ph type="subTitle" idx="1"/>
          </p:nvPr>
        </p:nvSpPr>
        <p:spPr>
          <a:xfrm>
            <a:off x="571472" y="4357694"/>
            <a:ext cx="8286808" cy="1752600"/>
          </a:xfrm>
        </p:spPr>
        <p:txBody>
          <a:bodyPr>
            <a:noAutofit/>
          </a:bodyPr>
          <a:lstStyle/>
          <a:p>
            <a:pPr algn="l"/>
            <a:r>
              <a:rPr lang="en-GB" sz="1800" b="1" dirty="0" err="1" smtClean="0">
                <a:solidFill>
                  <a:schemeClr val="bg1"/>
                </a:solidFill>
              </a:rPr>
              <a:t>Arshad</a:t>
            </a:r>
            <a:r>
              <a:rPr lang="en-GB" sz="1800" b="1" dirty="0" smtClean="0">
                <a:solidFill>
                  <a:schemeClr val="bg1"/>
                </a:solidFill>
              </a:rPr>
              <a:t> </a:t>
            </a:r>
            <a:r>
              <a:rPr lang="en-GB" sz="1800" b="1" dirty="0" err="1" smtClean="0">
                <a:solidFill>
                  <a:schemeClr val="bg1"/>
                </a:solidFill>
              </a:rPr>
              <a:t>Chughtai</a:t>
            </a:r>
            <a:endParaRPr lang="en-GB" sz="1800" b="1" dirty="0" smtClean="0">
              <a:solidFill>
                <a:schemeClr val="bg1"/>
              </a:solidFill>
            </a:endParaRPr>
          </a:p>
          <a:p>
            <a:pPr algn="l"/>
            <a:r>
              <a:rPr lang="en-GB" sz="1800" dirty="0" smtClean="0">
                <a:solidFill>
                  <a:schemeClr val="bg1"/>
                </a:solidFill>
              </a:rPr>
              <a:t>Department of Textile Engineering &amp; Technology, University of the Punjab, Lahore 54590, Pakistan,</a:t>
            </a:r>
          </a:p>
          <a:p>
            <a:pPr algn="l"/>
            <a:r>
              <a:rPr lang="en-GB" sz="1800" dirty="0" smtClean="0">
                <a:solidFill>
                  <a:schemeClr val="bg1"/>
                </a:solidFill>
              </a:rPr>
              <a:t>Email: </a:t>
            </a:r>
            <a:r>
              <a:rPr lang="en-GB" sz="1800" dirty="0" err="1" smtClean="0">
                <a:solidFill>
                  <a:schemeClr val="bg1"/>
                </a:solidFill>
              </a:rPr>
              <a:t>achughtai@icet.pu.edu.pk</a:t>
            </a:r>
            <a:endParaRPr lang="en-GB" sz="1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Reconstitution of Dye bath</a:t>
            </a:r>
            <a:endParaRPr lang="en-GB" dirty="0"/>
          </a:p>
        </p:txBody>
      </p:sp>
      <p:sp>
        <p:nvSpPr>
          <p:cNvPr id="3" name="Content Placeholder 2"/>
          <p:cNvSpPr>
            <a:spLocks noGrp="1"/>
          </p:cNvSpPr>
          <p:nvPr>
            <p:ph idx="1"/>
          </p:nvPr>
        </p:nvSpPr>
        <p:spPr>
          <a:noFill/>
        </p:spPr>
        <p:txBody>
          <a:bodyPr/>
          <a:lstStyle/>
          <a:p>
            <a:r>
              <a:rPr lang="en-GB" dirty="0" smtClean="0"/>
              <a:t>Applied for those dyes (direct, disperse, acid and basic) which are not decomposed during dyeing</a:t>
            </a:r>
          </a:p>
          <a:p>
            <a:r>
              <a:rPr lang="en-GB" dirty="0" smtClean="0"/>
              <a:t>Reconstitution of dye bath gives saving of water, dyes and auxiliaries</a:t>
            </a:r>
          </a:p>
          <a:p>
            <a:r>
              <a:rPr lang="en-GB" dirty="0" smtClean="0"/>
              <a:t>The procedure involves analysis of un exhausted dye bath and appropriate addition of dye for reuse</a:t>
            </a:r>
          </a:p>
          <a:p>
            <a:r>
              <a:rPr lang="en-GB" dirty="0" smtClean="0"/>
              <a:t>  A mill used this technique and saved one million US $ per year and reduced salt discharge of 4 ton/day</a:t>
            </a:r>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Use of Spent Dye Bath Through Decomposition of Dyes</a:t>
            </a:r>
            <a:endParaRPr lang="en-GB" dirty="0"/>
          </a:p>
        </p:txBody>
      </p:sp>
      <p:sp>
        <p:nvSpPr>
          <p:cNvPr id="3" name="Content Placeholder 2"/>
          <p:cNvSpPr>
            <a:spLocks noGrp="1"/>
          </p:cNvSpPr>
          <p:nvPr>
            <p:ph idx="1"/>
          </p:nvPr>
        </p:nvSpPr>
        <p:spPr>
          <a:noFill/>
          <a:ln>
            <a:solidFill>
              <a:schemeClr val="accent1"/>
            </a:solidFill>
          </a:ln>
        </p:spPr>
        <p:txBody>
          <a:bodyPr>
            <a:normAutofit/>
          </a:bodyPr>
          <a:lstStyle/>
          <a:p>
            <a:r>
              <a:rPr lang="en-GB" sz="2400" dirty="0" smtClean="0"/>
              <a:t>Recommended for dye bath containing reactive dyes</a:t>
            </a:r>
          </a:p>
          <a:p>
            <a:r>
              <a:rPr lang="en-GB" sz="2400" dirty="0" smtClean="0"/>
              <a:t>This technique saves water and salt</a:t>
            </a:r>
          </a:p>
          <a:p>
            <a:r>
              <a:rPr lang="en-GB" sz="2400" dirty="0" err="1" smtClean="0"/>
              <a:t>Ozonation</a:t>
            </a:r>
            <a:r>
              <a:rPr lang="en-GB" sz="2400" dirty="0" smtClean="0"/>
              <a:t>  technique is used for decomposition of dyes</a:t>
            </a:r>
          </a:p>
          <a:p>
            <a:r>
              <a:rPr lang="en-GB" sz="2400" dirty="0" err="1" smtClean="0"/>
              <a:t>Ozonation</a:t>
            </a:r>
            <a:r>
              <a:rPr lang="en-GB" sz="2400" dirty="0" smtClean="0"/>
              <a:t> is influenced by pH, temperature, chemical structure of dyestuff, dye bath admixture, mass transfer characteristics  of  </a:t>
            </a:r>
            <a:r>
              <a:rPr lang="en-GB" sz="2400" dirty="0" err="1" smtClean="0"/>
              <a:t>ozonating</a:t>
            </a:r>
            <a:r>
              <a:rPr lang="en-GB" sz="2400" dirty="0" smtClean="0"/>
              <a:t> equipment </a:t>
            </a:r>
          </a:p>
          <a:p>
            <a:r>
              <a:rPr lang="en-GB" sz="2400" dirty="0" smtClean="0"/>
              <a:t>The cost of the process and the payback achieved will depend on size of the </a:t>
            </a:r>
            <a:r>
              <a:rPr lang="en-GB" sz="2400" dirty="0" smtClean="0"/>
              <a:t>dye house</a:t>
            </a:r>
            <a:r>
              <a:rPr lang="en-GB" sz="2400" dirty="0" smtClean="0"/>
              <a:t>, source of ozone and the amount of colour removal required.</a:t>
            </a: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Membrane Separation</a:t>
            </a:r>
            <a:endParaRPr lang="en-GB" dirty="0"/>
          </a:p>
        </p:txBody>
      </p:sp>
      <p:sp>
        <p:nvSpPr>
          <p:cNvPr id="3" name="Content Placeholder 2"/>
          <p:cNvSpPr>
            <a:spLocks noGrp="1"/>
          </p:cNvSpPr>
          <p:nvPr>
            <p:ph idx="1"/>
          </p:nvPr>
        </p:nvSpPr>
        <p:spPr>
          <a:noFill/>
          <a:ln>
            <a:solidFill>
              <a:schemeClr val="accent1"/>
            </a:solidFill>
          </a:ln>
        </p:spPr>
        <p:txBody>
          <a:bodyPr/>
          <a:lstStyle/>
          <a:p>
            <a:r>
              <a:rPr lang="en-GB" dirty="0" smtClean="0"/>
              <a:t>Established process for water purification and recycling</a:t>
            </a:r>
          </a:p>
          <a:p>
            <a:r>
              <a:rPr lang="en-GB" dirty="0" smtClean="0"/>
              <a:t>Separates dissolved components from water and gives opportunities for producing clear hot water reuse</a:t>
            </a:r>
          </a:p>
          <a:p>
            <a:r>
              <a:rPr lang="en-GB" dirty="0" smtClean="0"/>
              <a:t>Modern membrane systems are compact and modular</a:t>
            </a:r>
          </a:p>
          <a:p>
            <a:r>
              <a:rPr lang="en-GB" dirty="0" smtClean="0"/>
              <a:t>High selectivity and low energy consumption</a:t>
            </a:r>
          </a:p>
          <a:p>
            <a:r>
              <a:rPr lang="en-GB" dirty="0" smtClean="0"/>
              <a:t>Highly reliable and more economical due to new technological innovation</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1643050"/>
            <a:ext cx="6215106" cy="5232202"/>
          </a:xfrm>
          <a:prstGeom prst="rect">
            <a:avLst/>
          </a:prstGeom>
          <a:noFill/>
        </p:spPr>
        <p:txBody>
          <a:bodyPr wrap="square" rtlCol="0">
            <a:spAutoFit/>
          </a:bodyPr>
          <a:lstStyle/>
          <a:p>
            <a:r>
              <a:rPr lang="en-GB" sz="2800" dirty="0" smtClean="0"/>
              <a:t>Membrane technology : Pressure used</a:t>
            </a:r>
          </a:p>
          <a:p>
            <a:endParaRPr lang="en-GB" dirty="0" smtClean="0"/>
          </a:p>
          <a:p>
            <a:r>
              <a:rPr lang="en-GB" b="1" dirty="0" smtClean="0">
                <a:solidFill>
                  <a:srgbClr val="00B050"/>
                </a:solidFill>
              </a:rPr>
              <a:t>Reverse osmosis (RO)</a:t>
            </a:r>
            <a:r>
              <a:rPr lang="en-GB" dirty="0" smtClean="0"/>
              <a:t>			</a:t>
            </a:r>
            <a:r>
              <a:rPr lang="en-GB" b="1" dirty="0" smtClean="0">
                <a:solidFill>
                  <a:srgbClr val="00B050"/>
                </a:solidFill>
              </a:rPr>
              <a:t>3.0-6.0 </a:t>
            </a:r>
            <a:r>
              <a:rPr lang="en-GB" b="1" dirty="0" err="1" smtClean="0">
                <a:solidFill>
                  <a:srgbClr val="00B050"/>
                </a:solidFill>
              </a:rPr>
              <a:t>MPa</a:t>
            </a:r>
            <a:endParaRPr lang="en-GB" b="1" dirty="0" smtClean="0">
              <a:solidFill>
                <a:srgbClr val="00B050"/>
              </a:solidFill>
            </a:endParaRPr>
          </a:p>
          <a:p>
            <a:endParaRPr lang="en-GB" dirty="0" smtClean="0"/>
          </a:p>
          <a:p>
            <a:endParaRPr lang="en-GB" dirty="0" smtClean="0"/>
          </a:p>
          <a:p>
            <a:r>
              <a:rPr lang="en-GB" b="1" dirty="0" err="1" smtClean="0">
                <a:solidFill>
                  <a:srgbClr val="C00000"/>
                </a:solidFill>
              </a:rPr>
              <a:t>Nanofiltration</a:t>
            </a:r>
            <a:r>
              <a:rPr lang="en-GB" b="1" dirty="0" smtClean="0">
                <a:solidFill>
                  <a:srgbClr val="C00000"/>
                </a:solidFill>
              </a:rPr>
              <a:t> (NF)</a:t>
            </a:r>
            <a:r>
              <a:rPr lang="en-GB" dirty="0" smtClean="0"/>
              <a:t>			</a:t>
            </a:r>
            <a:r>
              <a:rPr lang="en-GB" b="1" dirty="0" smtClean="0">
                <a:solidFill>
                  <a:srgbClr val="C00000"/>
                </a:solidFill>
              </a:rPr>
              <a:t>2.0-4.0 </a:t>
            </a:r>
            <a:r>
              <a:rPr lang="en-GB" b="1" dirty="0" err="1" smtClean="0">
                <a:solidFill>
                  <a:srgbClr val="C00000"/>
                </a:solidFill>
              </a:rPr>
              <a:t>MPa</a:t>
            </a:r>
            <a:r>
              <a:rPr lang="en-GB" dirty="0" smtClean="0"/>
              <a:t>	</a:t>
            </a:r>
          </a:p>
          <a:p>
            <a:endParaRPr lang="en-GB" dirty="0" smtClean="0"/>
          </a:p>
          <a:p>
            <a:endParaRPr lang="en-GB" dirty="0" smtClean="0"/>
          </a:p>
          <a:p>
            <a:r>
              <a:rPr lang="en-GB" b="1" dirty="0" err="1" smtClean="0">
                <a:solidFill>
                  <a:srgbClr val="0070C0"/>
                </a:solidFill>
              </a:rPr>
              <a:t>Ultrafiltration</a:t>
            </a:r>
            <a:r>
              <a:rPr lang="en-GB" b="1" dirty="0" smtClean="0">
                <a:solidFill>
                  <a:srgbClr val="0070C0"/>
                </a:solidFill>
              </a:rPr>
              <a:t> (UF)</a:t>
            </a:r>
            <a:r>
              <a:rPr lang="en-GB" dirty="0" smtClean="0"/>
              <a:t>			</a:t>
            </a:r>
            <a:r>
              <a:rPr lang="en-GB" b="1" dirty="0" smtClean="0">
                <a:solidFill>
                  <a:srgbClr val="0070C0"/>
                </a:solidFill>
              </a:rPr>
              <a:t>0.5-1.0 </a:t>
            </a:r>
            <a:r>
              <a:rPr lang="en-GB" b="1" dirty="0" err="1" smtClean="0">
                <a:solidFill>
                  <a:srgbClr val="0070C0"/>
                </a:solidFill>
              </a:rPr>
              <a:t>MPa</a:t>
            </a:r>
            <a:endParaRPr lang="en-GB" b="1" dirty="0" smtClean="0">
              <a:solidFill>
                <a:srgbClr val="0070C0"/>
              </a:solidFill>
            </a:endParaRPr>
          </a:p>
          <a:p>
            <a:endParaRPr lang="en-GB" dirty="0" smtClean="0"/>
          </a:p>
          <a:p>
            <a:endParaRPr lang="en-GB" dirty="0" smtClean="0"/>
          </a:p>
          <a:p>
            <a:endParaRPr lang="en-GB" dirty="0" smtClean="0"/>
          </a:p>
          <a:p>
            <a:r>
              <a:rPr lang="en-GB" b="1" dirty="0" err="1" smtClean="0">
                <a:solidFill>
                  <a:srgbClr val="FF0000"/>
                </a:solidFill>
              </a:rPr>
              <a:t>Microfiltration</a:t>
            </a:r>
            <a:r>
              <a:rPr lang="en-GB" b="1" dirty="0" smtClean="0">
                <a:solidFill>
                  <a:srgbClr val="FF0000"/>
                </a:solidFill>
              </a:rPr>
              <a:t> (MF)</a:t>
            </a:r>
            <a:r>
              <a:rPr lang="en-GB" dirty="0" smtClean="0"/>
              <a:t>			</a:t>
            </a:r>
            <a:r>
              <a:rPr lang="en-GB" b="1" dirty="0" smtClean="0">
                <a:solidFill>
                  <a:srgbClr val="FF0000"/>
                </a:solidFill>
              </a:rPr>
              <a:t>0.1-0.4 </a:t>
            </a:r>
            <a:r>
              <a:rPr lang="en-GB" b="1" dirty="0" err="1" smtClean="0">
                <a:solidFill>
                  <a:srgbClr val="FF0000"/>
                </a:solidFill>
              </a:rPr>
              <a:t>MPa</a:t>
            </a:r>
            <a:endParaRPr lang="en-GB" b="1" dirty="0" smtClean="0">
              <a:solidFill>
                <a:srgbClr val="FF0000"/>
              </a:solidFill>
            </a:endParaRPr>
          </a:p>
          <a:p>
            <a:endParaRPr lang="en-GB" dirty="0" smtClean="0"/>
          </a:p>
          <a:p>
            <a:endParaRPr lang="en-GB" dirty="0" smtClean="0"/>
          </a:p>
          <a:p>
            <a:endParaRPr lang="en-GB" dirty="0" smtClean="0"/>
          </a:p>
          <a:p>
            <a:endParaRPr lang="en-GB" dirty="0"/>
          </a:p>
        </p:txBody>
      </p:sp>
      <p:sp>
        <p:nvSpPr>
          <p:cNvPr id="4" name="Up Arrow 3"/>
          <p:cNvSpPr/>
          <p:nvPr/>
        </p:nvSpPr>
        <p:spPr>
          <a:xfrm>
            <a:off x="5000628" y="2786058"/>
            <a:ext cx="627508" cy="30003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Pressure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Membrane Processes</a:t>
            </a:r>
            <a:endParaRPr lang="en-GB" dirty="0"/>
          </a:p>
        </p:txBody>
      </p:sp>
      <p:sp>
        <p:nvSpPr>
          <p:cNvPr id="3" name="Content Placeholder 2"/>
          <p:cNvSpPr>
            <a:spLocks noGrp="1"/>
          </p:cNvSpPr>
          <p:nvPr>
            <p:ph idx="1"/>
          </p:nvPr>
        </p:nvSpPr>
        <p:spPr/>
        <p:txBody>
          <a:bodyPr>
            <a:normAutofit lnSpcReduction="10000"/>
          </a:bodyPr>
          <a:lstStyle/>
          <a:p>
            <a:r>
              <a:rPr lang="en-GB" sz="2800" dirty="0" err="1" smtClean="0"/>
              <a:t>Microfiltration</a:t>
            </a:r>
            <a:r>
              <a:rPr lang="en-GB" sz="2800" dirty="0" smtClean="0"/>
              <a:t> (MF) is suitable for removing suspended particles (micro-organism, </a:t>
            </a:r>
            <a:r>
              <a:rPr lang="en-GB" sz="2800" dirty="0" err="1" smtClean="0"/>
              <a:t>colliods</a:t>
            </a:r>
            <a:r>
              <a:rPr lang="en-GB" sz="2800" dirty="0" smtClean="0"/>
              <a:t>, inorganic particles). </a:t>
            </a:r>
            <a:r>
              <a:rPr lang="en-GB" sz="2800" dirty="0" smtClean="0">
                <a:solidFill>
                  <a:schemeClr val="accent2">
                    <a:lumMod val="75000"/>
                  </a:schemeClr>
                </a:solidFill>
              </a:rPr>
              <a:t>Rejection; Particles 98-100%, Salt 0%.</a:t>
            </a:r>
          </a:p>
          <a:p>
            <a:r>
              <a:rPr lang="en-GB" sz="2800" dirty="0" err="1" smtClean="0"/>
              <a:t>Ultrafiltration</a:t>
            </a:r>
            <a:r>
              <a:rPr lang="en-GB" sz="2800" dirty="0" smtClean="0"/>
              <a:t> (UF) is effective for removal of particles and </a:t>
            </a:r>
            <a:r>
              <a:rPr lang="en-GB" sz="2800" dirty="0" err="1" smtClean="0"/>
              <a:t>macromolecuels</a:t>
            </a:r>
            <a:r>
              <a:rPr lang="en-GB" sz="2800" dirty="0" smtClean="0"/>
              <a:t> of dimensions higher than 10 nm, proteins, bacteria and viruses .The permeate can be reused for rinsing and washing purposes. </a:t>
            </a:r>
            <a:r>
              <a:rPr lang="en-GB" sz="2800" dirty="0" smtClean="0">
                <a:solidFill>
                  <a:schemeClr val="accent2">
                    <a:lumMod val="75000"/>
                  </a:schemeClr>
                </a:solidFill>
              </a:rPr>
              <a:t>Rejection; </a:t>
            </a:r>
            <a:r>
              <a:rPr lang="en-GB" sz="2800" dirty="0" err="1" smtClean="0">
                <a:solidFill>
                  <a:schemeClr val="accent2">
                    <a:lumMod val="75000"/>
                  </a:schemeClr>
                </a:solidFill>
              </a:rPr>
              <a:t>Protien</a:t>
            </a:r>
            <a:r>
              <a:rPr lang="en-GB" sz="2800" dirty="0" smtClean="0">
                <a:solidFill>
                  <a:schemeClr val="accent2">
                    <a:lumMod val="75000"/>
                  </a:schemeClr>
                </a:solidFill>
              </a:rPr>
              <a:t> 0-50%, Salt 5%.</a:t>
            </a: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Membrane Processes</a:t>
            </a:r>
            <a:endParaRPr lang="en-GB" dirty="0"/>
          </a:p>
        </p:txBody>
      </p:sp>
      <p:sp>
        <p:nvSpPr>
          <p:cNvPr id="3" name="Content Placeholder 2"/>
          <p:cNvSpPr>
            <a:spLocks noGrp="1"/>
          </p:cNvSpPr>
          <p:nvPr>
            <p:ph idx="1"/>
          </p:nvPr>
        </p:nvSpPr>
        <p:spPr/>
        <p:txBody>
          <a:bodyPr>
            <a:normAutofit lnSpcReduction="10000"/>
          </a:bodyPr>
          <a:lstStyle/>
          <a:p>
            <a:r>
              <a:rPr lang="en-GB" sz="3200" dirty="0" err="1" smtClean="0"/>
              <a:t>Nanofiltration</a:t>
            </a:r>
            <a:r>
              <a:rPr lang="en-GB" sz="3200" dirty="0" smtClean="0"/>
              <a:t> (NF) separate low molecular weight organic compounds and divalent salts, the permeate is acceptable for water reuse. </a:t>
            </a:r>
            <a:r>
              <a:rPr lang="en-GB" sz="3200" dirty="0" smtClean="0">
                <a:solidFill>
                  <a:schemeClr val="accent2">
                    <a:lumMod val="75000"/>
                  </a:schemeClr>
                </a:solidFill>
              </a:rPr>
              <a:t>Rejection; </a:t>
            </a:r>
            <a:r>
              <a:rPr lang="en-GB" sz="3200" dirty="0" err="1" smtClean="0">
                <a:solidFill>
                  <a:schemeClr val="accent2">
                    <a:lumMod val="75000"/>
                  </a:schemeClr>
                </a:solidFill>
              </a:rPr>
              <a:t>Monovalent</a:t>
            </a:r>
            <a:r>
              <a:rPr lang="en-GB" sz="3200" dirty="0" smtClean="0">
                <a:solidFill>
                  <a:schemeClr val="accent2">
                    <a:lumMod val="75000"/>
                  </a:schemeClr>
                </a:solidFill>
              </a:rPr>
              <a:t> salt 40-60%, Multivalent salts 95-100%.</a:t>
            </a:r>
            <a:endParaRPr lang="en-GB" sz="3200" dirty="0" smtClean="0"/>
          </a:p>
          <a:p>
            <a:r>
              <a:rPr lang="en-GB" sz="3200" dirty="0" smtClean="0"/>
              <a:t>Reverse osmosis (RO)removes ions and larger species from </a:t>
            </a:r>
            <a:r>
              <a:rPr lang="en-GB" sz="3200" dirty="0" err="1" smtClean="0"/>
              <a:t>dyebath</a:t>
            </a:r>
            <a:r>
              <a:rPr lang="en-GB" sz="3200" dirty="0" smtClean="0"/>
              <a:t> effluents. The permeate is colourless and low in salinity. </a:t>
            </a:r>
            <a:r>
              <a:rPr lang="en-GB" sz="3200" dirty="0" smtClean="0">
                <a:solidFill>
                  <a:schemeClr val="accent2">
                    <a:lumMod val="75000"/>
                  </a:schemeClr>
                </a:solidFill>
              </a:rPr>
              <a:t>Rejection; Salts 80-99.5%.</a:t>
            </a:r>
            <a:endParaRPr lang="en-GB" sz="3200"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ile.jpg"/>
          <p:cNvPicPr>
            <a:picLocks noChangeAspect="1"/>
          </p:cNvPicPr>
          <p:nvPr/>
        </p:nvPicPr>
        <p:blipFill>
          <a:blip r:embed="rId2"/>
          <a:stretch>
            <a:fillRect/>
          </a:stretch>
        </p:blipFill>
        <p:spPr>
          <a:xfrm>
            <a:off x="1072654" y="785794"/>
            <a:ext cx="6485433" cy="4633930"/>
          </a:xfrm>
          <a:prstGeom prst="rect">
            <a:avLst/>
          </a:prstGeom>
        </p:spPr>
      </p:pic>
      <p:sp>
        <p:nvSpPr>
          <p:cNvPr id="3" name="TextBox 2"/>
          <p:cNvSpPr txBox="1"/>
          <p:nvPr/>
        </p:nvSpPr>
        <p:spPr>
          <a:xfrm>
            <a:off x="1214414" y="5500702"/>
            <a:ext cx="7106369" cy="523220"/>
          </a:xfrm>
          <a:prstGeom prst="rect">
            <a:avLst/>
          </a:prstGeom>
          <a:noFill/>
        </p:spPr>
        <p:txBody>
          <a:bodyPr wrap="none" rtlCol="0">
            <a:spAutoFit/>
          </a:bodyPr>
          <a:lstStyle/>
          <a:p>
            <a:r>
              <a:rPr lang="en-GB" sz="2800" dirty="0" smtClean="0"/>
              <a:t>One Stage Continuous Membrane Operation</a:t>
            </a: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ile.jpg"/>
          <p:cNvPicPr>
            <a:picLocks noChangeAspect="1"/>
          </p:cNvPicPr>
          <p:nvPr/>
        </p:nvPicPr>
        <p:blipFill>
          <a:blip r:embed="rId2"/>
          <a:stretch>
            <a:fillRect/>
          </a:stretch>
        </p:blipFill>
        <p:spPr>
          <a:xfrm>
            <a:off x="0" y="214290"/>
            <a:ext cx="10144164" cy="6357982"/>
          </a:xfrm>
          <a:prstGeom prst="rect">
            <a:avLst/>
          </a:prstGeom>
        </p:spPr>
      </p:pic>
      <p:sp>
        <p:nvSpPr>
          <p:cNvPr id="4" name="Rectangle 3"/>
          <p:cNvSpPr/>
          <p:nvPr/>
        </p:nvSpPr>
        <p:spPr>
          <a:xfrm>
            <a:off x="1071538" y="3929066"/>
            <a:ext cx="1643074" cy="6429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smtClean="0"/>
              <a:t>Bio-treatment Module</a:t>
            </a:r>
            <a:endParaRPr lang="en-GB" sz="1600" b="1" dirty="0"/>
          </a:p>
        </p:txBody>
      </p:sp>
      <p:cxnSp>
        <p:nvCxnSpPr>
          <p:cNvPr id="6" name="Straight Arrow Connector 5"/>
          <p:cNvCxnSpPr/>
          <p:nvPr/>
        </p:nvCxnSpPr>
        <p:spPr>
          <a:xfrm rot="16200000" flipH="1">
            <a:off x="1660901" y="4804182"/>
            <a:ext cx="500067" cy="357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1220988" y="4988494"/>
            <a:ext cx="850682" cy="369332"/>
          </a:xfrm>
          <a:prstGeom prst="rect">
            <a:avLst/>
          </a:prstGeom>
          <a:noFill/>
        </p:spPr>
        <p:txBody>
          <a:bodyPr wrap="none" rtlCol="0">
            <a:spAutoFit/>
          </a:bodyPr>
          <a:lstStyle/>
          <a:p>
            <a:r>
              <a:rPr lang="en-GB" dirty="0" smtClean="0"/>
              <a:t>Sludge</a:t>
            </a:r>
            <a:endParaRPr lang="en-GB" dirty="0"/>
          </a:p>
        </p:txBody>
      </p:sp>
      <p:sp>
        <p:nvSpPr>
          <p:cNvPr id="7" name="TextBox 6"/>
          <p:cNvSpPr txBox="1"/>
          <p:nvPr/>
        </p:nvSpPr>
        <p:spPr>
          <a:xfrm>
            <a:off x="5786446" y="3929066"/>
            <a:ext cx="3071834" cy="923330"/>
          </a:xfrm>
          <a:prstGeom prst="rect">
            <a:avLst/>
          </a:prstGeom>
          <a:noFill/>
        </p:spPr>
        <p:txBody>
          <a:bodyPr wrap="square" rtlCol="0">
            <a:spAutoFit/>
          </a:bodyPr>
          <a:lstStyle/>
          <a:p>
            <a:r>
              <a:rPr lang="en-GB" dirty="0" smtClean="0">
                <a:solidFill>
                  <a:srgbClr val="C00000"/>
                </a:solidFill>
              </a:rPr>
              <a:t>Biodegradation Module integrated with Membrane system</a:t>
            </a:r>
            <a:endParaRPr lang="en-GB"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400" dirty="0" smtClean="0"/>
              <a:t>Factors For Membrane Selection</a:t>
            </a:r>
            <a:endParaRPr lang="en-GB" sz="4400" dirty="0"/>
          </a:p>
        </p:txBody>
      </p:sp>
      <p:sp>
        <p:nvSpPr>
          <p:cNvPr id="3" name="Content Placeholder 2"/>
          <p:cNvSpPr>
            <a:spLocks noGrp="1"/>
          </p:cNvSpPr>
          <p:nvPr>
            <p:ph idx="1"/>
          </p:nvPr>
        </p:nvSpPr>
        <p:spPr>
          <a:noFill/>
        </p:spPr>
        <p:txBody>
          <a:bodyPr/>
          <a:lstStyle/>
          <a:p>
            <a:r>
              <a:rPr lang="en-GB" dirty="0" smtClean="0"/>
              <a:t>The pore size of membrane : It determines what substances pass through the membrane and what substances are retained</a:t>
            </a:r>
          </a:p>
          <a:p>
            <a:r>
              <a:rPr lang="en-GB" dirty="0" smtClean="0"/>
              <a:t>The membrane material: It determine the chemical resistance and susceptibility to fouling</a:t>
            </a:r>
          </a:p>
          <a:p>
            <a:r>
              <a:rPr lang="en-GB" dirty="0" smtClean="0"/>
              <a:t>The membrane shape: It determines the susceptibility to clogging, the cleaning efficiency and the pre-treatment required.</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of Processes</a:t>
            </a:r>
            <a:endParaRPr lang="en-GB" dirty="0"/>
          </a:p>
        </p:txBody>
      </p:sp>
      <p:sp>
        <p:nvSpPr>
          <p:cNvPr id="3" name="Content Placeholder 2"/>
          <p:cNvSpPr>
            <a:spLocks noGrp="1"/>
          </p:cNvSpPr>
          <p:nvPr>
            <p:ph idx="1"/>
          </p:nvPr>
        </p:nvSpPr>
        <p:spPr>
          <a:noFill/>
        </p:spPr>
        <p:txBody>
          <a:bodyPr>
            <a:normAutofit/>
          </a:bodyPr>
          <a:lstStyle/>
          <a:p>
            <a:r>
              <a:rPr lang="en-GB" sz="3200" dirty="0" smtClean="0"/>
              <a:t>Reconstitution of </a:t>
            </a:r>
            <a:r>
              <a:rPr lang="en-GB" sz="3200" dirty="0" err="1" smtClean="0"/>
              <a:t>dyebath</a:t>
            </a:r>
            <a:r>
              <a:rPr lang="en-GB" sz="3200" dirty="0" smtClean="0"/>
              <a:t>: Least expensive, can be used for </a:t>
            </a:r>
            <a:r>
              <a:rPr lang="en-GB" sz="3200" dirty="0" err="1" smtClean="0"/>
              <a:t>acid,direct</a:t>
            </a:r>
            <a:r>
              <a:rPr lang="en-GB" sz="3200" dirty="0" smtClean="0"/>
              <a:t> and disperse dyes. Payback period is less than a year.</a:t>
            </a:r>
          </a:p>
          <a:p>
            <a:r>
              <a:rPr lang="en-GB" sz="3200" dirty="0" err="1" smtClean="0"/>
              <a:t>Decolorization</a:t>
            </a:r>
            <a:r>
              <a:rPr lang="en-GB" sz="3200" dirty="0" smtClean="0"/>
              <a:t> by </a:t>
            </a:r>
            <a:r>
              <a:rPr lang="en-GB" sz="3200" dirty="0" err="1" smtClean="0"/>
              <a:t>ozonation</a:t>
            </a:r>
            <a:r>
              <a:rPr lang="en-GB" sz="3200" dirty="0" smtClean="0"/>
              <a:t>: Can be used for reactive, </a:t>
            </a:r>
            <a:r>
              <a:rPr lang="en-GB" sz="3200" dirty="0" err="1" smtClean="0"/>
              <a:t>azo</a:t>
            </a:r>
            <a:r>
              <a:rPr lang="en-GB" sz="3200" dirty="0" smtClean="0"/>
              <a:t> and vat dyes. More expensive but  reclamation of salt and water makes it attractive. Pay back is 1-2 year.</a:t>
            </a:r>
          </a:p>
          <a:p>
            <a:endParaRPr lang="en-GB" dirty="0" smtClean="0"/>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lstStyle/>
          <a:p>
            <a:r>
              <a:rPr lang="en-GB" dirty="0" smtClean="0"/>
              <a:t>Background information</a:t>
            </a:r>
          </a:p>
          <a:p>
            <a:r>
              <a:rPr lang="en-GB" dirty="0" smtClean="0"/>
              <a:t>System analysis &amp; optimization</a:t>
            </a:r>
          </a:p>
          <a:p>
            <a:r>
              <a:rPr lang="en-GB" dirty="0" smtClean="0"/>
              <a:t>Recycling techniques</a:t>
            </a:r>
          </a:p>
          <a:p>
            <a:pPr marL="514350" indent="-514350">
              <a:buFont typeface="+mj-lt"/>
              <a:buAutoNum type="arabicPeriod"/>
            </a:pPr>
            <a:r>
              <a:rPr lang="en-GB" dirty="0" smtClean="0"/>
              <a:t>Reconstitution of </a:t>
            </a:r>
            <a:r>
              <a:rPr lang="en-GB" dirty="0" err="1" smtClean="0"/>
              <a:t>dyebath</a:t>
            </a:r>
            <a:endParaRPr lang="en-GB" dirty="0" smtClean="0"/>
          </a:p>
          <a:p>
            <a:pPr marL="514350" indent="-514350">
              <a:buFont typeface="+mj-lt"/>
              <a:buAutoNum type="arabicPeriod"/>
            </a:pPr>
            <a:r>
              <a:rPr lang="en-GB" dirty="0" smtClean="0"/>
              <a:t>Decomposition of dye(s)</a:t>
            </a:r>
          </a:p>
          <a:p>
            <a:pPr marL="514350" indent="-514350">
              <a:buFont typeface="+mj-lt"/>
              <a:buAutoNum type="arabicPeriod"/>
            </a:pPr>
            <a:r>
              <a:rPr lang="en-GB" dirty="0" smtClean="0"/>
              <a:t>Membrane technology</a:t>
            </a:r>
          </a:p>
          <a:p>
            <a:pPr marL="514350" indent="-514350"/>
            <a:r>
              <a:rPr lang="en-GB" dirty="0" smtClean="0"/>
              <a:t>Comparison of recycling techniques</a:t>
            </a:r>
          </a:p>
          <a:p>
            <a:pPr marL="514350" indent="-514350"/>
            <a:r>
              <a:rPr lang="en-GB" dirty="0" smtClean="0"/>
              <a:t>Conclusion</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of Processes</a:t>
            </a:r>
            <a:endParaRPr lang="en-GB" dirty="0"/>
          </a:p>
        </p:txBody>
      </p:sp>
      <p:sp>
        <p:nvSpPr>
          <p:cNvPr id="3" name="Content Placeholder 2"/>
          <p:cNvSpPr>
            <a:spLocks noGrp="1"/>
          </p:cNvSpPr>
          <p:nvPr>
            <p:ph idx="1"/>
          </p:nvPr>
        </p:nvSpPr>
        <p:spPr/>
        <p:txBody>
          <a:bodyPr/>
          <a:lstStyle/>
          <a:p>
            <a:r>
              <a:rPr lang="en-GB" sz="3200" dirty="0" smtClean="0"/>
              <a:t>Membrane processes: Applicable for all dyes type. Reclamation of salt, water and dyes are possible. At the moment expensive but price will come down in future. Recommended for vertically integrated textile units. Pay back is 2-3 year.</a:t>
            </a:r>
          </a:p>
          <a:p>
            <a:pPr>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smtClean="0"/>
              <a:t>The large consumption of water, energy and chemicals used by textile dyeing industry should be minimised</a:t>
            </a:r>
          </a:p>
          <a:p>
            <a:r>
              <a:rPr lang="en-GB" dirty="0" smtClean="0"/>
              <a:t>Sustainability demands recycling </a:t>
            </a:r>
            <a:r>
              <a:rPr lang="en-GB" dirty="0" err="1" smtClean="0"/>
              <a:t>methodolgy</a:t>
            </a:r>
            <a:endParaRPr lang="en-GB" dirty="0" smtClean="0"/>
          </a:p>
          <a:p>
            <a:r>
              <a:rPr lang="en-GB" dirty="0" smtClean="0"/>
              <a:t>Reconstitution of </a:t>
            </a:r>
            <a:r>
              <a:rPr lang="en-GB" dirty="0" err="1" smtClean="0"/>
              <a:t>dyebath</a:t>
            </a:r>
            <a:r>
              <a:rPr lang="en-GB" dirty="0" smtClean="0"/>
              <a:t> is least expensive which can be applied for direct</a:t>
            </a:r>
            <a:r>
              <a:rPr lang="en-GB" dirty="0" smtClean="0"/>
              <a:t>, acid </a:t>
            </a:r>
            <a:r>
              <a:rPr lang="en-GB" dirty="0" smtClean="0"/>
              <a:t>and disperse dyes</a:t>
            </a:r>
          </a:p>
          <a:p>
            <a:r>
              <a:rPr lang="en-GB" dirty="0" smtClean="0"/>
              <a:t>Decomposition of dyes and subsequent reuse of </a:t>
            </a:r>
            <a:r>
              <a:rPr lang="en-GB" dirty="0" err="1" smtClean="0"/>
              <a:t>dyebath</a:t>
            </a:r>
            <a:r>
              <a:rPr lang="en-GB" dirty="0" smtClean="0"/>
              <a:t> can be implemented for reactive and vat dyes.</a:t>
            </a:r>
          </a:p>
          <a:p>
            <a:pPr>
              <a:buNone/>
            </a:pPr>
            <a:r>
              <a:rPr lang="en-GB" dirty="0" smtClean="0"/>
              <a:t>   Relatively expensive with pay back period of two years</a:t>
            </a:r>
          </a:p>
          <a:p>
            <a:r>
              <a:rPr lang="en-GB" dirty="0" smtClean="0"/>
              <a:t>Membrane technology ensures high removal efficiency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lnSpcReduction="10000"/>
          </a:bodyPr>
          <a:lstStyle/>
          <a:p>
            <a:r>
              <a:rPr lang="en-GB" dirty="0" smtClean="0"/>
              <a:t>Membrane technology purify water for reuse and also recovers valuables such as salt</a:t>
            </a:r>
          </a:p>
          <a:p>
            <a:r>
              <a:rPr lang="en-GB" dirty="0" smtClean="0"/>
              <a:t>The biodegradation can be integrated with membrane module to enhance its performance</a:t>
            </a:r>
          </a:p>
          <a:p>
            <a:r>
              <a:rPr lang="en-GB" dirty="0" smtClean="0"/>
              <a:t>Extensive research should be conducted at universities in the field of membrane technology for recycling and hence achievement of process intensification</a:t>
            </a:r>
          </a:p>
          <a:p>
            <a:r>
              <a:rPr lang="en-GB" dirty="0" smtClean="0"/>
              <a:t>The Textile Ministry, </a:t>
            </a:r>
            <a:r>
              <a:rPr lang="en-GB" dirty="0" err="1" smtClean="0"/>
              <a:t>Smeda</a:t>
            </a:r>
            <a:r>
              <a:rPr lang="en-GB" dirty="0" smtClean="0"/>
              <a:t> and Provincial EPA should provide technical support and arrange loans for small to medium units for implementation of recycling</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500174"/>
            <a:ext cx="7643866" cy="2800767"/>
          </a:xfrm>
          <a:prstGeom prst="rect">
            <a:avLst/>
          </a:prstGeom>
          <a:noFill/>
        </p:spPr>
        <p:txBody>
          <a:bodyPr wrap="square" rtlCol="0">
            <a:spAutoFit/>
          </a:bodyPr>
          <a:lstStyle/>
          <a:p>
            <a:pPr algn="ctr"/>
            <a:r>
              <a:rPr lang="en-GB"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 ALL</a:t>
            </a:r>
          </a:p>
          <a:p>
            <a:endParaRPr lang="en-GB"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en-GB"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From University of </a:t>
            </a:r>
            <a:r>
              <a:rPr lang="en-GB" sz="4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Punjab</a:t>
            </a:r>
            <a:endParaRPr lang="en-GB" sz="4400"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Importance of Water Recycling for Textile Dyeing Process</a:t>
            </a:r>
            <a:endParaRPr lang="en-GB" dirty="0"/>
          </a:p>
        </p:txBody>
      </p:sp>
      <p:sp>
        <p:nvSpPr>
          <p:cNvPr id="3" name="Content Placeholder 2"/>
          <p:cNvSpPr>
            <a:spLocks noGrp="1"/>
          </p:cNvSpPr>
          <p:nvPr>
            <p:ph idx="1"/>
          </p:nvPr>
        </p:nvSpPr>
        <p:spPr/>
        <p:txBody>
          <a:bodyPr/>
          <a:lstStyle/>
          <a:p>
            <a:r>
              <a:rPr lang="en-GB" dirty="0" smtClean="0"/>
              <a:t>The textile dyeing process consumes a large quantity of water and also poses concern for environmental degradation</a:t>
            </a:r>
          </a:p>
          <a:p>
            <a:r>
              <a:rPr lang="en-GB" dirty="0" smtClean="0"/>
              <a:t>There exists considerable scope of water recycling to reduce water consumption and textile chemicals thus reducing the cost of production and pollution load</a:t>
            </a:r>
          </a:p>
          <a:p>
            <a:r>
              <a:rPr lang="en-GB" dirty="0" smtClean="0"/>
              <a:t>The dye bath recycling technology depends on the nature of dyes being used.</a:t>
            </a:r>
            <a:endParaRPr lang="en-GB"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Water Recycling</a:t>
            </a:r>
            <a:endParaRPr lang="en-GB" dirty="0"/>
          </a:p>
        </p:txBody>
      </p:sp>
      <p:sp>
        <p:nvSpPr>
          <p:cNvPr id="3" name="Content Placeholder 2"/>
          <p:cNvSpPr>
            <a:spLocks noGrp="1"/>
          </p:cNvSpPr>
          <p:nvPr>
            <p:ph idx="1"/>
          </p:nvPr>
        </p:nvSpPr>
        <p:spPr>
          <a:noFill/>
        </p:spPr>
        <p:txBody>
          <a:bodyPr/>
          <a:lstStyle/>
          <a:p>
            <a:r>
              <a:rPr lang="en-GB" dirty="0" smtClean="0"/>
              <a:t>Reduced water cost</a:t>
            </a:r>
          </a:p>
          <a:p>
            <a:r>
              <a:rPr lang="en-GB" dirty="0" smtClean="0"/>
              <a:t>Reduced effluent treatment cost based on reduced COD and volume</a:t>
            </a:r>
          </a:p>
          <a:p>
            <a:r>
              <a:rPr lang="en-GB" dirty="0" smtClean="0"/>
              <a:t>Reduced process water softening costs</a:t>
            </a:r>
          </a:p>
          <a:p>
            <a:r>
              <a:rPr lang="en-GB" dirty="0" smtClean="0"/>
              <a:t>Energy saving due to greater availability of hot water</a:t>
            </a:r>
          </a:p>
          <a:p>
            <a:r>
              <a:rPr lang="en-GB" dirty="0" smtClean="0"/>
              <a:t>Saving in other process chemicals</a:t>
            </a:r>
          </a:p>
          <a:p>
            <a:r>
              <a:rPr lang="en-GB" dirty="0" smtClean="0"/>
              <a:t>Economic payback</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 Analysis</a:t>
            </a:r>
            <a:endParaRPr lang="en-GB" dirty="0"/>
          </a:p>
        </p:txBody>
      </p:sp>
      <p:sp>
        <p:nvSpPr>
          <p:cNvPr id="3" name="Content Placeholder 2"/>
          <p:cNvSpPr>
            <a:spLocks noGrp="1"/>
          </p:cNvSpPr>
          <p:nvPr>
            <p:ph idx="1"/>
          </p:nvPr>
        </p:nvSpPr>
        <p:spPr>
          <a:noFill/>
        </p:spPr>
        <p:txBody>
          <a:bodyPr vert="horz">
            <a:normAutofit/>
          </a:bodyPr>
          <a:lstStyle/>
          <a:p>
            <a:r>
              <a:rPr lang="en-GB" dirty="0" smtClean="0"/>
              <a:t>Identification of water consumption and waste water output</a:t>
            </a:r>
          </a:p>
          <a:p>
            <a:r>
              <a:rPr lang="en-GB" dirty="0" smtClean="0"/>
              <a:t>Provide insight for direct reuse of low contaminated waste water</a:t>
            </a:r>
          </a:p>
          <a:p>
            <a:r>
              <a:rPr lang="en-GB" dirty="0" smtClean="0"/>
              <a:t>Provide bases for reclamation and recycling technologies</a:t>
            </a:r>
          </a:p>
          <a:p>
            <a:r>
              <a:rPr lang="en-GB" dirty="0" smtClean="0"/>
              <a:t>Provide guidelines for selection of machines and processes with optimum water usage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Optimization of water Recycling Processes</a:t>
            </a:r>
            <a:endParaRPr lang="en-GB" dirty="0"/>
          </a:p>
        </p:txBody>
      </p:sp>
      <p:sp>
        <p:nvSpPr>
          <p:cNvPr id="3" name="Content Placeholder 2"/>
          <p:cNvSpPr>
            <a:spLocks noGrp="1"/>
          </p:cNvSpPr>
          <p:nvPr>
            <p:ph idx="1"/>
          </p:nvPr>
        </p:nvSpPr>
        <p:spPr>
          <a:noFill/>
        </p:spPr>
        <p:txBody>
          <a:bodyPr/>
          <a:lstStyle/>
          <a:p>
            <a:r>
              <a:rPr lang="en-GB" dirty="0" smtClean="0"/>
              <a:t>Optimization of rinsing and washing processes conserve large amount of water</a:t>
            </a:r>
          </a:p>
          <a:p>
            <a:r>
              <a:rPr lang="en-GB" dirty="0" smtClean="0"/>
              <a:t>Counter current washing leads to efficient reuse of water, four washing steps give 80% water saving</a:t>
            </a:r>
          </a:p>
          <a:p>
            <a:r>
              <a:rPr lang="en-GB" dirty="0" smtClean="0"/>
              <a:t>Improved dye machine design gives greater collection of dye bath for recycling</a:t>
            </a:r>
          </a:p>
          <a:p>
            <a:r>
              <a:rPr lang="en-GB" dirty="0" smtClean="0"/>
              <a:t>Right first time (RFT) approach minimize wastages of time, energy and chemicals</a:t>
            </a:r>
          </a:p>
          <a:p>
            <a:r>
              <a:rPr lang="en-GB" dirty="0" smtClean="0"/>
              <a:t>Improved control system increases efficiency of dyeing operation</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Typical</a:t>
            </a:r>
            <a:r>
              <a:rPr lang="en-GB" dirty="0" smtClean="0"/>
              <a:t> </a:t>
            </a:r>
            <a:r>
              <a:rPr lang="en-GB" sz="2800" dirty="0" smtClean="0"/>
              <a:t>characteristics of waste water from textile dyeing</a:t>
            </a:r>
            <a:endParaRPr lang="en-GB" sz="2800" dirty="0"/>
          </a:p>
        </p:txBody>
      </p:sp>
      <p:sp>
        <p:nvSpPr>
          <p:cNvPr id="3" name="Content Placeholder 2"/>
          <p:cNvSpPr>
            <a:spLocks noGrp="1"/>
          </p:cNvSpPr>
          <p:nvPr>
            <p:ph sz="half" idx="1"/>
          </p:nvPr>
        </p:nvSpPr>
        <p:spPr/>
        <p:txBody>
          <a:bodyPr/>
          <a:lstStyle/>
          <a:p>
            <a:r>
              <a:rPr lang="en-GB" u="sng" dirty="0" smtClean="0"/>
              <a:t>Component</a:t>
            </a:r>
          </a:p>
          <a:p>
            <a:r>
              <a:rPr lang="en-GB" dirty="0" smtClean="0"/>
              <a:t>Temperature</a:t>
            </a:r>
          </a:p>
          <a:p>
            <a:r>
              <a:rPr lang="en-GB" dirty="0" smtClean="0"/>
              <a:t>COD</a:t>
            </a:r>
          </a:p>
          <a:p>
            <a:r>
              <a:rPr lang="en-GB" dirty="0" smtClean="0"/>
              <a:t>BOD</a:t>
            </a:r>
          </a:p>
          <a:p>
            <a:r>
              <a:rPr lang="en-GB" dirty="0" smtClean="0"/>
              <a:t>TSS</a:t>
            </a:r>
          </a:p>
          <a:p>
            <a:r>
              <a:rPr lang="en-GB" dirty="0" smtClean="0"/>
              <a:t>Colour</a:t>
            </a:r>
          </a:p>
          <a:p>
            <a:r>
              <a:rPr lang="en-GB" dirty="0" smtClean="0"/>
              <a:t>Organic nitrogen</a:t>
            </a:r>
          </a:p>
          <a:p>
            <a:endParaRPr lang="en-GB" u="sng" dirty="0"/>
          </a:p>
        </p:txBody>
      </p:sp>
      <p:sp>
        <p:nvSpPr>
          <p:cNvPr id="4" name="Content Placeholder 3"/>
          <p:cNvSpPr>
            <a:spLocks noGrp="1"/>
          </p:cNvSpPr>
          <p:nvPr>
            <p:ph sz="half" idx="2"/>
          </p:nvPr>
        </p:nvSpPr>
        <p:spPr/>
        <p:txBody>
          <a:bodyPr/>
          <a:lstStyle/>
          <a:p>
            <a:r>
              <a:rPr lang="en-GB" u="sng" dirty="0" smtClean="0"/>
              <a:t>Value</a:t>
            </a:r>
          </a:p>
          <a:p>
            <a:r>
              <a:rPr lang="en-GB" dirty="0" smtClean="0"/>
              <a:t>30-80 C</a:t>
            </a:r>
          </a:p>
          <a:p>
            <a:r>
              <a:rPr lang="en-GB" dirty="0" smtClean="0"/>
              <a:t>50-5000 mg/l</a:t>
            </a:r>
          </a:p>
          <a:p>
            <a:r>
              <a:rPr lang="en-GB" dirty="0" smtClean="0"/>
              <a:t>200-300 mg/l</a:t>
            </a:r>
          </a:p>
          <a:p>
            <a:r>
              <a:rPr lang="en-GB" dirty="0" smtClean="0"/>
              <a:t>50-500 mg/l</a:t>
            </a:r>
          </a:p>
          <a:p>
            <a:r>
              <a:rPr lang="en-GB" dirty="0" smtClean="0"/>
              <a:t>&gt; 300 mg/l</a:t>
            </a:r>
          </a:p>
          <a:p>
            <a:r>
              <a:rPr lang="en-GB" dirty="0" smtClean="0"/>
              <a:t>18 – 39 mg/l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32359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dirty="0" smtClean="0"/>
                        <a:t>Class</a:t>
                      </a:r>
                      <a:endParaRPr lang="en-GB" dirty="0"/>
                    </a:p>
                  </a:txBody>
                  <a:tcPr/>
                </a:tc>
                <a:tc>
                  <a:txBody>
                    <a:bodyPr/>
                    <a:lstStyle/>
                    <a:p>
                      <a:r>
                        <a:rPr lang="en-GB" dirty="0" err="1" smtClean="0"/>
                        <a:t>Fiber</a:t>
                      </a:r>
                      <a:endParaRPr lang="en-GB" dirty="0"/>
                    </a:p>
                  </a:txBody>
                  <a:tcPr/>
                </a:tc>
                <a:tc>
                  <a:txBody>
                    <a:bodyPr/>
                    <a:lstStyle/>
                    <a:p>
                      <a:r>
                        <a:rPr lang="en-GB" dirty="0" smtClean="0"/>
                        <a:t>Fixation (%)</a:t>
                      </a:r>
                      <a:endParaRPr lang="en-GB" dirty="0"/>
                    </a:p>
                  </a:txBody>
                  <a:tcPr/>
                </a:tc>
                <a:tc>
                  <a:txBody>
                    <a:bodyPr/>
                    <a:lstStyle/>
                    <a:p>
                      <a:r>
                        <a:rPr lang="en-GB" dirty="0" smtClean="0"/>
                        <a:t>Loss to effluent (%)</a:t>
                      </a:r>
                      <a:endParaRPr lang="en-GB" dirty="0"/>
                    </a:p>
                  </a:txBody>
                  <a:tcPr/>
                </a:tc>
              </a:tr>
              <a:tr h="370840">
                <a:tc>
                  <a:txBody>
                    <a:bodyPr/>
                    <a:lstStyle/>
                    <a:p>
                      <a:r>
                        <a:rPr lang="en-GB" dirty="0" smtClean="0"/>
                        <a:t>Acid</a:t>
                      </a:r>
                      <a:endParaRPr lang="en-GB" dirty="0"/>
                    </a:p>
                  </a:txBody>
                  <a:tcPr/>
                </a:tc>
                <a:tc>
                  <a:txBody>
                    <a:bodyPr/>
                    <a:lstStyle/>
                    <a:p>
                      <a:r>
                        <a:rPr lang="en-GB" dirty="0" smtClean="0"/>
                        <a:t>Polyamide</a:t>
                      </a:r>
                      <a:endParaRPr lang="en-GB" dirty="0"/>
                    </a:p>
                  </a:txBody>
                  <a:tcPr/>
                </a:tc>
                <a:tc>
                  <a:txBody>
                    <a:bodyPr/>
                    <a:lstStyle/>
                    <a:p>
                      <a:r>
                        <a:rPr lang="en-GB" dirty="0" smtClean="0"/>
                        <a:t>89 - 95</a:t>
                      </a:r>
                      <a:endParaRPr lang="en-GB" dirty="0"/>
                    </a:p>
                  </a:txBody>
                  <a:tcPr/>
                </a:tc>
                <a:tc>
                  <a:txBody>
                    <a:bodyPr/>
                    <a:lstStyle/>
                    <a:p>
                      <a:r>
                        <a:rPr lang="en-GB" dirty="0" smtClean="0"/>
                        <a:t>5 - 20</a:t>
                      </a:r>
                      <a:endParaRPr lang="en-GB" dirty="0"/>
                    </a:p>
                  </a:txBody>
                  <a:tcPr/>
                </a:tc>
              </a:tr>
              <a:tr h="370840">
                <a:tc>
                  <a:txBody>
                    <a:bodyPr/>
                    <a:lstStyle/>
                    <a:p>
                      <a:r>
                        <a:rPr lang="en-GB" dirty="0" smtClean="0"/>
                        <a:t>Direct</a:t>
                      </a:r>
                      <a:endParaRPr lang="en-GB" dirty="0"/>
                    </a:p>
                  </a:txBody>
                  <a:tcPr/>
                </a:tc>
                <a:tc>
                  <a:txBody>
                    <a:bodyPr/>
                    <a:lstStyle/>
                    <a:p>
                      <a:r>
                        <a:rPr lang="en-GB" dirty="0" smtClean="0"/>
                        <a:t>Cellulose</a:t>
                      </a:r>
                      <a:endParaRPr lang="en-GB" dirty="0"/>
                    </a:p>
                  </a:txBody>
                  <a:tcPr/>
                </a:tc>
                <a:tc>
                  <a:txBody>
                    <a:bodyPr/>
                    <a:lstStyle/>
                    <a:p>
                      <a:r>
                        <a:rPr lang="en-GB" dirty="0" smtClean="0"/>
                        <a:t>70 - 95</a:t>
                      </a:r>
                      <a:endParaRPr lang="en-GB" dirty="0"/>
                    </a:p>
                  </a:txBody>
                  <a:tcPr/>
                </a:tc>
                <a:tc>
                  <a:txBody>
                    <a:bodyPr/>
                    <a:lstStyle/>
                    <a:p>
                      <a:r>
                        <a:rPr lang="en-GB" dirty="0" smtClean="0"/>
                        <a:t>5 - 30</a:t>
                      </a:r>
                      <a:endParaRPr lang="en-GB" dirty="0"/>
                    </a:p>
                  </a:txBody>
                  <a:tcPr/>
                </a:tc>
              </a:tr>
              <a:tr h="370840">
                <a:tc>
                  <a:txBody>
                    <a:bodyPr/>
                    <a:lstStyle/>
                    <a:p>
                      <a:r>
                        <a:rPr lang="en-GB" dirty="0" smtClean="0"/>
                        <a:t>Disperse</a:t>
                      </a:r>
                      <a:endParaRPr lang="en-GB" dirty="0"/>
                    </a:p>
                  </a:txBody>
                  <a:tcPr/>
                </a:tc>
                <a:tc>
                  <a:txBody>
                    <a:bodyPr/>
                    <a:lstStyle/>
                    <a:p>
                      <a:r>
                        <a:rPr lang="en-GB" dirty="0" smtClean="0"/>
                        <a:t>Polyester</a:t>
                      </a:r>
                      <a:endParaRPr lang="en-GB" dirty="0"/>
                    </a:p>
                  </a:txBody>
                  <a:tcPr/>
                </a:tc>
                <a:tc>
                  <a:txBody>
                    <a:bodyPr/>
                    <a:lstStyle/>
                    <a:p>
                      <a:r>
                        <a:rPr lang="en-GB" dirty="0" smtClean="0"/>
                        <a:t>90 - 100</a:t>
                      </a:r>
                      <a:endParaRPr lang="en-GB" dirty="0"/>
                    </a:p>
                  </a:txBody>
                  <a:tcPr/>
                </a:tc>
                <a:tc>
                  <a:txBody>
                    <a:bodyPr/>
                    <a:lstStyle/>
                    <a:p>
                      <a:r>
                        <a:rPr lang="en-GB" dirty="0" smtClean="0"/>
                        <a:t>0 - 10</a:t>
                      </a:r>
                      <a:endParaRPr lang="en-GB" dirty="0"/>
                    </a:p>
                  </a:txBody>
                  <a:tcPr/>
                </a:tc>
              </a:tr>
              <a:tr h="370840">
                <a:tc>
                  <a:txBody>
                    <a:bodyPr/>
                    <a:lstStyle/>
                    <a:p>
                      <a:r>
                        <a:rPr lang="en-GB" dirty="0" smtClean="0"/>
                        <a:t>Reactive</a:t>
                      </a:r>
                      <a:endParaRPr lang="en-GB" dirty="0"/>
                    </a:p>
                  </a:txBody>
                  <a:tcPr>
                    <a:blipFill>
                      <a:blip r:embed="rId2"/>
                      <a:tile tx="0" ty="0" sx="100000" sy="100000" flip="none" algn="tl"/>
                    </a:blipFill>
                  </a:tcPr>
                </a:tc>
                <a:tc>
                  <a:txBody>
                    <a:bodyPr/>
                    <a:lstStyle/>
                    <a:p>
                      <a:r>
                        <a:rPr lang="en-GB" dirty="0" smtClean="0"/>
                        <a:t>Cellulose</a:t>
                      </a:r>
                      <a:endParaRPr lang="en-GB" dirty="0"/>
                    </a:p>
                  </a:txBody>
                  <a:tcPr>
                    <a:blipFill>
                      <a:blip r:embed="rId2"/>
                      <a:tile tx="0" ty="0" sx="100000" sy="100000" flip="none" algn="tl"/>
                    </a:blipFill>
                  </a:tcPr>
                </a:tc>
                <a:tc>
                  <a:txBody>
                    <a:bodyPr/>
                    <a:lstStyle/>
                    <a:p>
                      <a:r>
                        <a:rPr lang="en-GB" dirty="0" smtClean="0"/>
                        <a:t>50 - 90</a:t>
                      </a:r>
                      <a:endParaRPr lang="en-GB" dirty="0"/>
                    </a:p>
                  </a:txBody>
                  <a:tcPr>
                    <a:blipFill>
                      <a:blip r:embed="rId2"/>
                      <a:tile tx="0" ty="0" sx="100000" sy="100000" flip="none" algn="tl"/>
                    </a:blipFill>
                  </a:tcPr>
                </a:tc>
                <a:tc>
                  <a:txBody>
                    <a:bodyPr/>
                    <a:lstStyle/>
                    <a:p>
                      <a:r>
                        <a:rPr lang="en-GB" dirty="0" smtClean="0"/>
                        <a:t>10 - 50</a:t>
                      </a:r>
                      <a:endParaRPr lang="en-GB" dirty="0"/>
                    </a:p>
                  </a:txBody>
                  <a:tcPr>
                    <a:blipFill>
                      <a:blip r:embed="rId2"/>
                      <a:tile tx="0" ty="0" sx="100000" sy="100000" flip="none" algn="tl"/>
                    </a:blipFill>
                  </a:tcPr>
                </a:tc>
              </a:tr>
              <a:tr h="370840">
                <a:tc>
                  <a:txBody>
                    <a:bodyPr/>
                    <a:lstStyle/>
                    <a:p>
                      <a:r>
                        <a:rPr lang="en-GB" dirty="0" err="1" smtClean="0"/>
                        <a:t>Sulfur</a:t>
                      </a:r>
                      <a:endParaRPr lang="en-GB" dirty="0"/>
                    </a:p>
                  </a:txBody>
                  <a:tcPr/>
                </a:tc>
                <a:tc>
                  <a:txBody>
                    <a:bodyPr/>
                    <a:lstStyle/>
                    <a:p>
                      <a:r>
                        <a:rPr lang="en-GB" dirty="0" smtClean="0"/>
                        <a:t>Cellulose</a:t>
                      </a:r>
                      <a:endParaRPr lang="en-GB" dirty="0"/>
                    </a:p>
                  </a:txBody>
                  <a:tcPr/>
                </a:tc>
                <a:tc>
                  <a:txBody>
                    <a:bodyPr/>
                    <a:lstStyle/>
                    <a:p>
                      <a:r>
                        <a:rPr lang="en-GB" dirty="0" smtClean="0"/>
                        <a:t>60 - 90</a:t>
                      </a:r>
                      <a:endParaRPr lang="en-GB" dirty="0"/>
                    </a:p>
                  </a:txBody>
                  <a:tcPr/>
                </a:tc>
                <a:tc>
                  <a:txBody>
                    <a:bodyPr/>
                    <a:lstStyle/>
                    <a:p>
                      <a:r>
                        <a:rPr lang="en-GB" dirty="0" smtClean="0"/>
                        <a:t>10 - 40</a:t>
                      </a:r>
                      <a:endParaRPr lang="en-GB" dirty="0"/>
                    </a:p>
                  </a:txBody>
                  <a:tcPr/>
                </a:tc>
              </a:tr>
              <a:tr h="370840">
                <a:tc>
                  <a:txBody>
                    <a:bodyPr/>
                    <a:lstStyle/>
                    <a:p>
                      <a:r>
                        <a:rPr lang="en-GB" dirty="0" smtClean="0"/>
                        <a:t>Vat</a:t>
                      </a:r>
                      <a:endParaRPr lang="en-GB" dirty="0"/>
                    </a:p>
                  </a:txBody>
                  <a:tcPr/>
                </a:tc>
                <a:tc>
                  <a:txBody>
                    <a:bodyPr/>
                    <a:lstStyle/>
                    <a:p>
                      <a:r>
                        <a:rPr lang="en-GB" dirty="0" smtClean="0"/>
                        <a:t>Cellulose</a:t>
                      </a:r>
                      <a:endParaRPr lang="en-GB" dirty="0"/>
                    </a:p>
                  </a:txBody>
                  <a:tcPr/>
                </a:tc>
                <a:tc>
                  <a:txBody>
                    <a:bodyPr/>
                    <a:lstStyle/>
                    <a:p>
                      <a:r>
                        <a:rPr lang="en-GB" dirty="0" smtClean="0"/>
                        <a:t>80 - 95</a:t>
                      </a:r>
                      <a:endParaRPr lang="en-GB" dirty="0"/>
                    </a:p>
                  </a:txBody>
                  <a:tcPr/>
                </a:tc>
                <a:tc>
                  <a:txBody>
                    <a:bodyPr/>
                    <a:lstStyle/>
                    <a:p>
                      <a:r>
                        <a:rPr lang="en-GB" dirty="0" smtClean="0"/>
                        <a:t>5- 20</a:t>
                      </a:r>
                      <a:endParaRPr lang="en-GB" dirty="0"/>
                    </a:p>
                  </a:txBody>
                  <a:tcPr/>
                </a:tc>
              </a:tr>
              <a:tr h="370840">
                <a:tc>
                  <a:txBody>
                    <a:bodyPr/>
                    <a:lstStyle/>
                    <a:p>
                      <a:r>
                        <a:rPr lang="en-GB" dirty="0" smtClean="0"/>
                        <a:t>Basic</a:t>
                      </a:r>
                      <a:endParaRPr lang="en-GB" dirty="0"/>
                    </a:p>
                  </a:txBody>
                  <a:tcPr/>
                </a:tc>
                <a:tc>
                  <a:txBody>
                    <a:bodyPr/>
                    <a:lstStyle/>
                    <a:p>
                      <a:r>
                        <a:rPr lang="en-GB" dirty="0" smtClean="0"/>
                        <a:t>Acrylic</a:t>
                      </a:r>
                      <a:endParaRPr lang="en-GB" dirty="0"/>
                    </a:p>
                  </a:txBody>
                  <a:tcPr/>
                </a:tc>
                <a:tc>
                  <a:txBody>
                    <a:bodyPr/>
                    <a:lstStyle/>
                    <a:p>
                      <a:r>
                        <a:rPr lang="en-GB" dirty="0" smtClean="0"/>
                        <a:t>95 - 100</a:t>
                      </a:r>
                      <a:endParaRPr lang="en-GB" dirty="0"/>
                    </a:p>
                  </a:txBody>
                  <a:tcPr/>
                </a:tc>
                <a:tc>
                  <a:txBody>
                    <a:bodyPr/>
                    <a:lstStyle/>
                    <a:p>
                      <a:r>
                        <a:rPr lang="en-GB" dirty="0" smtClean="0"/>
                        <a:t>0- 5</a:t>
                      </a:r>
                      <a:endParaRPr lang="en-GB" dirty="0"/>
                    </a:p>
                  </a:txBody>
                  <a:tcPr/>
                </a:tc>
              </a:tr>
            </a:tbl>
          </a:graphicData>
        </a:graphic>
      </p:graphicFrame>
      <p:sp>
        <p:nvSpPr>
          <p:cNvPr id="3" name="TextBox 2"/>
          <p:cNvSpPr txBox="1"/>
          <p:nvPr/>
        </p:nvSpPr>
        <p:spPr>
          <a:xfrm>
            <a:off x="1643042" y="857232"/>
            <a:ext cx="6550319" cy="369332"/>
          </a:xfrm>
          <a:prstGeom prst="rect">
            <a:avLst/>
          </a:prstGeom>
          <a:noFill/>
        </p:spPr>
        <p:txBody>
          <a:bodyPr wrap="none" rtlCol="0">
            <a:spAutoFit/>
          </a:bodyPr>
          <a:lstStyle/>
          <a:p>
            <a:r>
              <a:rPr lang="en-GB" dirty="0" smtClean="0"/>
              <a:t>Estimated degree of fixation for different dye </a:t>
            </a:r>
            <a:r>
              <a:rPr lang="en-GB" dirty="0" err="1" smtClean="0"/>
              <a:t>fiber</a:t>
            </a:r>
            <a:r>
              <a:rPr lang="en-GB" dirty="0" smtClean="0"/>
              <a:t> combinations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Reuse of Spent Dye bath</a:t>
            </a:r>
            <a:endParaRPr lang="en-GB" dirty="0"/>
          </a:p>
        </p:txBody>
      </p:sp>
      <p:sp>
        <p:nvSpPr>
          <p:cNvPr id="3" name="Text Placeholder 2"/>
          <p:cNvSpPr>
            <a:spLocks noGrp="1"/>
          </p:cNvSpPr>
          <p:nvPr>
            <p:ph type="body" idx="1"/>
          </p:nvPr>
        </p:nvSpPr>
        <p:spPr>
          <a:xfrm>
            <a:off x="714348" y="4071942"/>
            <a:ext cx="7772400" cy="1509712"/>
          </a:xfrm>
        </p:spPr>
        <p:txBody>
          <a:bodyPr>
            <a:noAutofit/>
          </a:bodyPr>
          <a:lstStyle/>
          <a:p>
            <a:r>
              <a:rPr lang="en-GB" sz="2000" dirty="0" smtClean="0"/>
              <a:t>Three methodologies</a:t>
            </a:r>
          </a:p>
          <a:p>
            <a:endParaRPr lang="en-GB" sz="2000" dirty="0" smtClean="0"/>
          </a:p>
          <a:p>
            <a:pPr>
              <a:buFont typeface="Arial" pitchFamily="34" charset="0"/>
              <a:buChar char="•"/>
            </a:pPr>
            <a:r>
              <a:rPr lang="en-GB" sz="2000" dirty="0" smtClean="0"/>
              <a:t>Reconstitution of Dye bath :  Savings in water, dyes and chemicals</a:t>
            </a:r>
          </a:p>
          <a:p>
            <a:pPr>
              <a:buFont typeface="Arial" pitchFamily="34" charset="0"/>
              <a:buChar char="•"/>
            </a:pPr>
            <a:r>
              <a:rPr lang="en-GB" sz="2000" dirty="0" smtClean="0"/>
              <a:t>Decomposition of Dye bath : Savings in water and chemicals</a:t>
            </a:r>
          </a:p>
          <a:p>
            <a:pPr>
              <a:buFont typeface="Arial" pitchFamily="34" charset="0"/>
              <a:buChar char="•"/>
            </a:pPr>
            <a:r>
              <a:rPr lang="en-GB" sz="2000" dirty="0" smtClean="0"/>
              <a:t>Membrane technology :recovery of </a:t>
            </a:r>
            <a:r>
              <a:rPr lang="en-GB" sz="2000" dirty="0" smtClean="0"/>
              <a:t>water,  </a:t>
            </a:r>
            <a:r>
              <a:rPr lang="en-GB" sz="2000" dirty="0" smtClean="0"/>
              <a:t>chemicals and</a:t>
            </a:r>
          </a:p>
          <a:p>
            <a:r>
              <a:rPr lang="en-GB" sz="2000" dirty="0" err="1" smtClean="0"/>
              <a:t>unexhausted</a:t>
            </a:r>
            <a:r>
              <a:rPr lang="en-GB" sz="2000" dirty="0" smtClean="0"/>
              <a:t> dyestuff</a:t>
            </a:r>
            <a:endParaRPr lang="en-GB"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877</TotalTime>
  <Words>1076</Words>
  <Application>Microsoft Office PowerPoint</Application>
  <PresentationFormat>On-screen Show (4:3)</PresentationFormat>
  <Paragraphs>157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Recycling  Textile Dyebath Using Conventional Methods And Membrane Technology</vt:lpstr>
      <vt:lpstr>Contents</vt:lpstr>
      <vt:lpstr>Importance of Water Recycling for Textile Dyeing Process</vt:lpstr>
      <vt:lpstr>Benefits of Water Recycling</vt:lpstr>
      <vt:lpstr>System Analysis</vt:lpstr>
      <vt:lpstr>Optimization of water Recycling Processes</vt:lpstr>
      <vt:lpstr>Typical characteristics of waste water from textile dyeing</vt:lpstr>
      <vt:lpstr>Slide 8</vt:lpstr>
      <vt:lpstr>Reuse of Spent Dye bath</vt:lpstr>
      <vt:lpstr>Reconstitution of Dye bath</vt:lpstr>
      <vt:lpstr>Use of Spent Dye Bath Through Decomposition of Dyes</vt:lpstr>
      <vt:lpstr>Membrane Separation</vt:lpstr>
      <vt:lpstr>Slide 13</vt:lpstr>
      <vt:lpstr>Membrane Processes</vt:lpstr>
      <vt:lpstr>Membrane Processes</vt:lpstr>
      <vt:lpstr>Slide 16</vt:lpstr>
      <vt:lpstr>Slide 17</vt:lpstr>
      <vt:lpstr>Factors For Membrane Selection</vt:lpstr>
      <vt:lpstr>Comparison of Processes</vt:lpstr>
      <vt:lpstr>Comparison of Processes</vt:lpstr>
      <vt:lpstr>Conclusion</vt:lpstr>
      <vt:lpstr>Conclusion</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dc:creator>
  <cp:lastModifiedBy>ars</cp:lastModifiedBy>
  <cp:revision>100</cp:revision>
  <dcterms:created xsi:type="dcterms:W3CDTF">2010-08-11T06:16:06Z</dcterms:created>
  <dcterms:modified xsi:type="dcterms:W3CDTF">2011-03-21T06:37:45Z</dcterms:modified>
</cp:coreProperties>
</file>